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415" r:id="rId2"/>
    <p:sldId id="459" r:id="rId3"/>
    <p:sldId id="496" r:id="rId4"/>
    <p:sldId id="497" r:id="rId5"/>
    <p:sldId id="499" r:id="rId6"/>
    <p:sldId id="500" r:id="rId7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965E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61" autoAdjust="0"/>
    <p:restoredTop sz="90818" autoAdjust="0"/>
  </p:normalViewPr>
  <p:slideViewPr>
    <p:cSldViewPr>
      <p:cViewPr>
        <p:scale>
          <a:sx n="220" d="100"/>
          <a:sy n="220" d="100"/>
        </p:scale>
        <p:origin x="2192" y="40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11/11/16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  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  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4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1116013" y="877888"/>
            <a:ext cx="71278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AU" sz="4800" dirty="0" smtClean="0">
                <a:solidFill>
                  <a:srgbClr val="FFFF66"/>
                </a:solidFill>
              </a:rPr>
              <a:t>Romans 12:9-21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spcAft>
                <a:spcPts val="0"/>
              </a:spcAft>
            </a:pPr>
            <a:r>
              <a:rPr lang="en-AU" sz="3200" b="1" baseline="30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9 </a:t>
            </a:r>
            <a:r>
              <a:rPr lang="en-AU" sz="32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Let love be genuine. Abhor what is evil; hold fast to what is good. </a:t>
            </a:r>
            <a:r>
              <a:rPr lang="en-AU" sz="3200" b="1" baseline="30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10 </a:t>
            </a:r>
            <a:r>
              <a:rPr lang="en-AU" sz="32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Love one another with brotherly affection. Outdo one another in showing honour. </a:t>
            </a:r>
            <a:r>
              <a:rPr lang="en-AU" sz="3200" b="1" baseline="30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11 </a:t>
            </a:r>
            <a:r>
              <a:rPr lang="en-AU" sz="32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Do not be slothful in zeal, be fervent in spirit, serve the Lord. </a:t>
            </a:r>
            <a:r>
              <a:rPr lang="en-AU" sz="3200" b="1" baseline="30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12 </a:t>
            </a:r>
            <a:r>
              <a:rPr lang="en-AU" sz="32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Rejoice in hope, be patient in tribulation, be constant in prayer. </a:t>
            </a:r>
            <a:r>
              <a:rPr lang="en-AU" sz="3200" b="1" baseline="30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13 </a:t>
            </a:r>
            <a:r>
              <a:rPr lang="en-AU" sz="32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Contribute to the needs of the saints and seek to show hospitality. </a:t>
            </a:r>
            <a:endParaRPr lang="en-AU" sz="3200" dirty="0">
              <a:solidFill>
                <a:schemeClr val="bg1"/>
              </a:solidFill>
              <a:latin typeface="Times New Roman"/>
              <a:ea typeface="Cambria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610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AU" sz="3200" b="1" baseline="300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14 </a:t>
            </a:r>
            <a:r>
              <a:rPr lang="en-AU" sz="32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Bless those who persecute you; bless and do not curse them. </a:t>
            </a:r>
            <a:r>
              <a:rPr lang="en-AU" sz="3200" b="1" baseline="300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15 </a:t>
            </a:r>
            <a:r>
              <a:rPr lang="en-AU" sz="32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Rejoice with those who rejoice, weep with those who weep. </a:t>
            </a:r>
            <a:r>
              <a:rPr lang="en-AU" sz="3200" b="1" baseline="300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16 </a:t>
            </a:r>
            <a:r>
              <a:rPr lang="en-AU" sz="32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Live in harmony with one another. Do not be haughty, but associate with the lowly.  Never be wise in your own sight. </a:t>
            </a:r>
            <a:r>
              <a:rPr lang="en-AU" sz="3200" b="1" baseline="300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17 </a:t>
            </a:r>
            <a:r>
              <a:rPr lang="en-AU" sz="32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Repay no one evil for evil, but give thought to do what is honourable in the sight of all. </a:t>
            </a:r>
            <a:r>
              <a:rPr lang="en-AU" sz="3200" b="1" baseline="300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18 </a:t>
            </a:r>
            <a:r>
              <a:rPr lang="en-AU" sz="32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If possible, so far as it depends on you, live peaceably with all. </a:t>
            </a:r>
            <a:endParaRPr lang="en-US" sz="3200" dirty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04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AU" sz="3200" b="1" baseline="300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19 </a:t>
            </a:r>
            <a:r>
              <a:rPr lang="en-AU" sz="32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Beloved, never avenge yourselves, but leave it to the wrath of God, for it is written, “Vengeance is mine, I will repay, says the Lord.” </a:t>
            </a:r>
            <a:r>
              <a:rPr lang="en-AU" sz="3200" b="1" baseline="300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20 </a:t>
            </a:r>
            <a:r>
              <a:rPr lang="en-AU" sz="32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To the contrary, “if your enemy is hungry, feed him; if he is thirsty, give him something to drink; for by so doing you will heap burning coals on his head.” </a:t>
            </a:r>
            <a:r>
              <a:rPr lang="en-AU" sz="3200" b="1" baseline="300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21 </a:t>
            </a:r>
            <a:r>
              <a:rPr lang="en-AU" sz="32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Do not be overcome by evil, but overcome evil with good. </a:t>
            </a:r>
            <a:endParaRPr lang="en-US" sz="3200" dirty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251520" y="1251567"/>
            <a:ext cx="8640960" cy="1107996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Whether our love is genuine or not, determines whether Kingdom living is difficult (almost impossible), or whether it’s a natural expression of the love that we have for </a:t>
            </a:r>
            <a:r>
              <a:rPr lang="en-US" sz="22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our </a:t>
            </a:r>
            <a:r>
              <a:rPr lang="en-US" sz="2200" spc="120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neighbour</a:t>
            </a:r>
            <a:r>
              <a:rPr lang="en-US" sz="22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.</a:t>
            </a:r>
            <a:endParaRPr lang="en-US" sz="2200" spc="120" dirty="0" smtClean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07504" y="815674"/>
            <a:ext cx="9144000" cy="461665"/>
          </a:xfrm>
          <a:prstGeom prst="rect">
            <a:avLst/>
          </a:prstGeom>
          <a:noFill/>
          <a:ln w="22225">
            <a:noFill/>
          </a:ln>
        </p:spPr>
        <p:txBody>
          <a:bodyPr wrap="square" rtlCol="0">
            <a:spAutoFit/>
          </a:bodyPr>
          <a:lstStyle/>
          <a:p>
            <a:pPr marL="265113" indent="-265113"/>
            <a:r>
              <a:rPr lang="en-US" sz="24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Genuine (un-hypocritical) love – crucial to our transformation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49131" y="492791"/>
            <a:ext cx="5294463" cy="400110"/>
          </a:xfrm>
          <a:prstGeom prst="rect">
            <a:avLst/>
          </a:prstGeom>
          <a:noFill/>
          <a:ln w="19050"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Last week: </a:t>
            </a:r>
            <a:r>
              <a:rPr lang="en-US" sz="2000" dirty="0" smtClean="0">
                <a:solidFill>
                  <a:srgbClr val="FFFF00"/>
                </a:solidFill>
                <a:latin typeface="Iowan Old Style Black"/>
                <a:cs typeface="Iowan Old Style Black"/>
              </a:rPr>
              <a:t> </a:t>
            </a:r>
            <a:r>
              <a:rPr lang="en-US" sz="2000" b="1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Your </a:t>
            </a:r>
            <a:r>
              <a:rPr lang="en-US" sz="2000" b="1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Kingdom come in the Church</a:t>
            </a:r>
            <a:endParaRPr lang="en-US" sz="2000" b="1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22996" y="2491283"/>
            <a:ext cx="54287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God loved us while we were His enemies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9512" y="31989"/>
            <a:ext cx="9449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 smtClean="0">
                <a:solidFill>
                  <a:srgbClr val="FFFF00"/>
                </a:solidFill>
                <a:latin typeface="Iowan Old Style Black"/>
                <a:cs typeface="Iowan Old Style Black"/>
              </a:rPr>
              <a:t>Kingdom Living </a:t>
            </a:r>
            <a:r>
              <a:rPr lang="mr-IN" sz="2700" dirty="0" smtClean="0">
                <a:solidFill>
                  <a:srgbClr val="FFFF00"/>
                </a:solidFill>
                <a:latin typeface="Iowan Old Style Black"/>
                <a:cs typeface="Iowan Old Style Black"/>
              </a:rPr>
              <a:t>–</a:t>
            </a:r>
            <a:r>
              <a:rPr lang="en-US" sz="2700" dirty="0" smtClean="0">
                <a:solidFill>
                  <a:srgbClr val="FFFF00"/>
                </a:solidFill>
                <a:latin typeface="Iowan Old Style Black"/>
                <a:cs typeface="Iowan Old Style Black"/>
              </a:rPr>
              <a:t> Light in a world of darkness</a:t>
            </a:r>
            <a:endParaRPr lang="en-US" sz="2700" dirty="0">
              <a:solidFill>
                <a:srgbClr val="FFFF00"/>
              </a:solidFill>
              <a:latin typeface="Iowan Old Style Black"/>
              <a:cs typeface="Iowan Old Style Black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7302" y="2472788"/>
            <a:ext cx="4147254" cy="461665"/>
          </a:xfrm>
          <a:prstGeom prst="rect">
            <a:avLst/>
          </a:prstGeom>
          <a:noFill/>
          <a:ln w="22225">
            <a:noFill/>
          </a:ln>
        </p:spPr>
        <p:txBody>
          <a:bodyPr wrap="square" rtlCol="0">
            <a:spAutoFit/>
          </a:bodyPr>
          <a:lstStyle/>
          <a:p>
            <a:pPr marL="265113" indent="-265113"/>
            <a:r>
              <a:rPr lang="en-US" sz="2400" b="1" spc="120" smtClean="0">
                <a:solidFill>
                  <a:srgbClr val="FFFF00"/>
                </a:solidFill>
                <a:latin typeface="Times New Roman"/>
                <a:cs typeface="Times New Roman"/>
              </a:rPr>
              <a:t>1.  </a:t>
            </a:r>
            <a:r>
              <a:rPr lang="en-US" sz="2400" b="1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Loving the Persecutor</a:t>
            </a:r>
            <a:endParaRPr lang="en-US" sz="2400" b="1" spc="12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611" y="2776830"/>
            <a:ext cx="91069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>
              <a:buFont typeface="Arial"/>
              <a:buChar char="•"/>
            </a:pPr>
            <a:r>
              <a:rPr lang="en-US" sz="22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Persecution will happen.  If we love like God loves, bless our persecutors</a:t>
            </a:r>
            <a:endParaRPr lang="en-US" sz="2200" spc="120" dirty="0" smtClean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790" y="3433564"/>
            <a:ext cx="5284290" cy="461665"/>
          </a:xfrm>
          <a:prstGeom prst="rect">
            <a:avLst/>
          </a:prstGeom>
          <a:noFill/>
          <a:ln w="22225">
            <a:noFill/>
          </a:ln>
        </p:spPr>
        <p:txBody>
          <a:bodyPr wrap="square" rtlCol="0">
            <a:spAutoFit/>
          </a:bodyPr>
          <a:lstStyle/>
          <a:p>
            <a:pPr marL="265113" indent="-265113"/>
            <a:r>
              <a:rPr lang="en-US" sz="2400" b="1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2.  Engage on an Emotional Level</a:t>
            </a:r>
            <a:endParaRPr lang="en-US" sz="2400" b="1" spc="12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790" y="3793604"/>
            <a:ext cx="91069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>
              <a:buFont typeface="Arial"/>
              <a:buChar char="•"/>
            </a:pPr>
            <a:r>
              <a:rPr lang="en-US" sz="22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Don’t hold people at ‘arms length’</a:t>
            </a:r>
          </a:p>
          <a:p>
            <a:pPr marL="265113" indent="-265113">
              <a:buFont typeface="Arial"/>
              <a:buChar char="•"/>
            </a:pPr>
            <a:r>
              <a:rPr lang="en-US" sz="22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We may be unable to fix their problems, but we can share their pain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8842" y="4513684"/>
            <a:ext cx="6065325" cy="461665"/>
          </a:xfrm>
          <a:prstGeom prst="rect">
            <a:avLst/>
          </a:prstGeom>
          <a:noFill/>
          <a:ln w="22225">
            <a:noFill/>
          </a:ln>
        </p:spPr>
        <p:txBody>
          <a:bodyPr wrap="square" rtlCol="0">
            <a:spAutoFit/>
          </a:bodyPr>
          <a:lstStyle/>
          <a:p>
            <a:pPr marL="265113" indent="-265113"/>
            <a:r>
              <a:rPr lang="en-US" sz="2400" b="1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3.  Harmonious and </a:t>
            </a:r>
            <a:r>
              <a:rPr lang="en-US" sz="2400" b="1" spc="120" dirty="0" err="1" smtClean="0">
                <a:solidFill>
                  <a:srgbClr val="FFFF00"/>
                </a:solidFill>
                <a:latin typeface="Times New Roman"/>
                <a:cs typeface="Times New Roman"/>
              </a:rPr>
              <a:t>Honourable</a:t>
            </a:r>
            <a:r>
              <a:rPr lang="en-US" sz="2400" b="1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 Living</a:t>
            </a:r>
            <a:endParaRPr lang="en-US" sz="2400" b="1" spc="12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790" y="4873724"/>
            <a:ext cx="91069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>
              <a:buFont typeface="Arial"/>
              <a:buChar char="•"/>
            </a:pPr>
            <a:r>
              <a:rPr lang="en-US" sz="22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Sometimes obedience to God puts us in direct conflict with others</a:t>
            </a:r>
          </a:p>
          <a:p>
            <a:pPr marL="265113" indent="-265113">
              <a:buFont typeface="Arial"/>
              <a:buChar char="•"/>
            </a:pPr>
            <a:r>
              <a:rPr lang="en-US" sz="22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Love God first.  Love others second.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68144" y="4556819"/>
            <a:ext cx="32836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Don’t </a:t>
            </a:r>
            <a:r>
              <a:rPr lang="en-US" sz="2200" spc="120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antagonise</a:t>
            </a:r>
            <a:r>
              <a:rPr lang="en-US" sz="22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 others</a:t>
            </a:r>
            <a:endParaRPr lang="en-US" sz="2200" spc="120" dirty="0" smtClean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7" grpId="0"/>
      <p:bldP spid="9" grpId="0" animBg="1"/>
      <p:bldP spid="13" grpId="0" build="p"/>
      <p:bldP spid="10" grpId="0"/>
      <p:bldP spid="14" grpId="0"/>
      <p:bldP spid="16" grpId="0" build="p"/>
      <p:bldP spid="18" grpId="0"/>
      <p:bldP spid="19" grpId="0" build="p"/>
      <p:bldP spid="20" grpId="0"/>
      <p:bldP spid="21" grpId="0" build="p"/>
      <p:bldP spid="2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48220" y="505467"/>
            <a:ext cx="9066553" cy="923330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Whether our love is genuine or not, determines whether Kingdom living is difficult (almost impossible), or whether it’s a natural expression of the love that we have </a:t>
            </a:r>
            <a:r>
              <a:rPr lang="en-US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for our </a:t>
            </a:r>
            <a:r>
              <a:rPr lang="en-US" spc="120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neighbour</a:t>
            </a:r>
            <a:r>
              <a:rPr lang="en-US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.</a:t>
            </a:r>
            <a:endParaRPr lang="en-US" spc="120" dirty="0" smtClean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02110" y="1363827"/>
            <a:ext cx="54287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God loved us while we were His enemies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9512" y="31989"/>
            <a:ext cx="9449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 smtClean="0">
                <a:solidFill>
                  <a:srgbClr val="FFFF00"/>
                </a:solidFill>
                <a:latin typeface="Iowan Old Style Black"/>
                <a:cs typeface="Iowan Old Style Black"/>
              </a:rPr>
              <a:t>Kingdom Living </a:t>
            </a:r>
            <a:r>
              <a:rPr lang="mr-IN" sz="2700" dirty="0" smtClean="0">
                <a:solidFill>
                  <a:srgbClr val="FFFF00"/>
                </a:solidFill>
                <a:latin typeface="Iowan Old Style Black"/>
                <a:cs typeface="Iowan Old Style Black"/>
              </a:rPr>
              <a:t>–</a:t>
            </a:r>
            <a:r>
              <a:rPr lang="en-US" sz="2700" dirty="0" smtClean="0">
                <a:solidFill>
                  <a:srgbClr val="FFFF00"/>
                </a:solidFill>
                <a:latin typeface="Iowan Old Style Black"/>
                <a:cs typeface="Iowan Old Style Black"/>
              </a:rPr>
              <a:t> Light in a world of darkness</a:t>
            </a:r>
            <a:endParaRPr lang="en-US" sz="2700" dirty="0">
              <a:solidFill>
                <a:srgbClr val="FFFF00"/>
              </a:solidFill>
              <a:latin typeface="Iowan Old Style Black"/>
              <a:cs typeface="Iowan Old Style Black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28188" y="1345332"/>
            <a:ext cx="4147254" cy="461665"/>
          </a:xfrm>
          <a:prstGeom prst="rect">
            <a:avLst/>
          </a:prstGeom>
          <a:noFill/>
          <a:ln w="22225">
            <a:noFill/>
          </a:ln>
        </p:spPr>
        <p:txBody>
          <a:bodyPr wrap="square" rtlCol="0">
            <a:spAutoFit/>
          </a:bodyPr>
          <a:lstStyle/>
          <a:p>
            <a:pPr marL="265113" indent="-265113"/>
            <a:r>
              <a:rPr lang="en-US" sz="2400" b="1" spc="120" smtClean="0">
                <a:solidFill>
                  <a:srgbClr val="FFFF00"/>
                </a:solidFill>
                <a:latin typeface="Times New Roman"/>
                <a:cs typeface="Times New Roman"/>
              </a:rPr>
              <a:t>1.  </a:t>
            </a:r>
            <a:r>
              <a:rPr lang="en-US" sz="2400" b="1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Loving the Persecutor</a:t>
            </a:r>
            <a:endParaRPr lang="en-US" sz="2400" b="1" spc="12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725" y="1649374"/>
            <a:ext cx="91069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>
              <a:buFont typeface="Arial"/>
              <a:buChar char="•"/>
            </a:pPr>
            <a:r>
              <a:rPr lang="en-US" sz="22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Persecution will happen.  If we love like God loves, bless our persecutors</a:t>
            </a:r>
            <a:endParaRPr lang="en-US" sz="2200" spc="120" dirty="0" smtClean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-13096" y="2306108"/>
            <a:ext cx="5284290" cy="461665"/>
          </a:xfrm>
          <a:prstGeom prst="rect">
            <a:avLst/>
          </a:prstGeom>
          <a:noFill/>
          <a:ln w="22225">
            <a:noFill/>
          </a:ln>
        </p:spPr>
        <p:txBody>
          <a:bodyPr wrap="square" rtlCol="0">
            <a:spAutoFit/>
          </a:bodyPr>
          <a:lstStyle/>
          <a:p>
            <a:pPr marL="265113" indent="-265113"/>
            <a:r>
              <a:rPr lang="en-US" sz="2400" b="1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2.  Engage on an Emotional Level</a:t>
            </a:r>
            <a:endParaRPr lang="en-US" sz="2400" b="1" spc="12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-13096" y="2666148"/>
            <a:ext cx="91069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>
              <a:buFont typeface="Arial"/>
              <a:buChar char="•"/>
            </a:pPr>
            <a:r>
              <a:rPr lang="en-US" sz="22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Don’t hold people at ‘arms length’</a:t>
            </a:r>
          </a:p>
          <a:p>
            <a:pPr marL="265113" indent="-265113">
              <a:buFont typeface="Arial"/>
              <a:buChar char="•"/>
            </a:pPr>
            <a:r>
              <a:rPr lang="en-US" sz="22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We may be unable to fix their problems, but we can share their pain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102" y="3333964"/>
            <a:ext cx="6065325" cy="461665"/>
          </a:xfrm>
          <a:prstGeom prst="rect">
            <a:avLst/>
          </a:prstGeom>
          <a:noFill/>
          <a:ln w="22225">
            <a:noFill/>
          </a:ln>
        </p:spPr>
        <p:txBody>
          <a:bodyPr wrap="square" rtlCol="0">
            <a:spAutoFit/>
          </a:bodyPr>
          <a:lstStyle/>
          <a:p>
            <a:pPr marL="265113" indent="-265113"/>
            <a:r>
              <a:rPr lang="en-US" sz="2400" b="1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3.  Harmonious and </a:t>
            </a:r>
            <a:r>
              <a:rPr lang="en-US" sz="2400" b="1" spc="120" dirty="0" err="1" smtClean="0">
                <a:solidFill>
                  <a:srgbClr val="FFFF00"/>
                </a:solidFill>
                <a:latin typeface="Times New Roman"/>
                <a:cs typeface="Times New Roman"/>
              </a:rPr>
              <a:t>Honourable</a:t>
            </a:r>
            <a:r>
              <a:rPr lang="en-US" sz="2400" b="1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 Living</a:t>
            </a:r>
            <a:endParaRPr lang="en-US" sz="2400" b="1" spc="12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-7950" y="3694004"/>
            <a:ext cx="91069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>
              <a:buFont typeface="Arial"/>
              <a:buChar char="•"/>
            </a:pPr>
            <a:r>
              <a:rPr lang="en-US" sz="22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Sometimes obedience to God puts us in direct conflict with others</a:t>
            </a:r>
          </a:p>
          <a:p>
            <a:pPr marL="265113" indent="-265113">
              <a:buFont typeface="Arial"/>
              <a:buChar char="•"/>
            </a:pPr>
            <a:r>
              <a:rPr lang="en-US" sz="22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Love God first.  Love others second.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52404" y="3377099"/>
            <a:ext cx="32836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Don’t </a:t>
            </a:r>
            <a:r>
              <a:rPr lang="en-US" sz="2200" spc="120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antagonise</a:t>
            </a:r>
            <a:r>
              <a:rPr lang="en-US" sz="22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 others</a:t>
            </a:r>
            <a:endParaRPr lang="en-US" sz="2200" spc="120" dirty="0" smtClean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11593" y="4326559"/>
            <a:ext cx="3083620" cy="461665"/>
          </a:xfrm>
          <a:prstGeom prst="rect">
            <a:avLst/>
          </a:prstGeom>
          <a:noFill/>
          <a:ln w="22225">
            <a:noFill/>
          </a:ln>
        </p:spPr>
        <p:txBody>
          <a:bodyPr wrap="square" rtlCol="0">
            <a:spAutoFit/>
          </a:bodyPr>
          <a:lstStyle/>
          <a:p>
            <a:pPr marL="265113" indent="-265113"/>
            <a:r>
              <a:rPr lang="en-US" sz="2400" b="1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4.  Humble Living</a:t>
            </a:r>
            <a:endParaRPr lang="en-US" sz="2400" b="1" spc="12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798238" y="4374014"/>
            <a:ext cx="63509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pc="12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Don’t be haughty, </a:t>
            </a:r>
            <a:r>
              <a:rPr lang="en-US" sz="2000" spc="12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but associate with the lowly</a:t>
            </a:r>
            <a:endParaRPr lang="en-US" sz="2000" spc="120" dirty="0" smtClean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-14140" y="4653380"/>
            <a:ext cx="9106983" cy="430887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65113" indent="-265113">
              <a:buFont typeface="Arial"/>
              <a:buChar char="•"/>
            </a:pPr>
            <a:r>
              <a:rPr lang="en-US" sz="22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Be aware of the outsider</a:t>
            </a:r>
          </a:p>
          <a:p>
            <a:pPr marL="265113" indent="-265113">
              <a:buFont typeface="Arial"/>
              <a:buChar char="•"/>
            </a:pPr>
            <a:r>
              <a:rPr lang="en-US" sz="22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Join the lowly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0871" y="4978159"/>
            <a:ext cx="3686275" cy="461665"/>
          </a:xfrm>
          <a:prstGeom prst="rect">
            <a:avLst/>
          </a:prstGeom>
          <a:noFill/>
          <a:ln w="22225">
            <a:noFill/>
          </a:ln>
        </p:spPr>
        <p:txBody>
          <a:bodyPr wrap="square" rtlCol="0">
            <a:spAutoFit/>
          </a:bodyPr>
          <a:lstStyle/>
          <a:p>
            <a:pPr marL="265113" indent="-265113"/>
            <a:r>
              <a:rPr lang="en-US" sz="2400" b="1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5.  Reversing Revenge</a:t>
            </a:r>
            <a:endParaRPr lang="en-US" sz="2400" b="1" spc="12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69034" y="4996898"/>
            <a:ext cx="42328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>
              <a:buFont typeface="Arial"/>
              <a:buChar char="•"/>
            </a:pPr>
            <a:r>
              <a:rPr lang="en-US" sz="2200" spc="120" smtClean="0">
                <a:solidFill>
                  <a:schemeClr val="bg1"/>
                </a:solidFill>
                <a:latin typeface="Times New Roman"/>
                <a:cs typeface="Times New Roman"/>
              </a:rPr>
              <a:t>Let God be the judge</a:t>
            </a:r>
            <a:endParaRPr lang="en-US" sz="2200" spc="120" dirty="0" smtClean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3528" y="5332579"/>
            <a:ext cx="92169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spc="12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Do not be overcome by evil, but </a:t>
            </a:r>
            <a:r>
              <a:rPr lang="en-US" sz="2200" spc="12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overcome evil with good</a:t>
            </a:r>
            <a:endParaRPr lang="en-US" sz="2200" spc="120" dirty="0" smtClean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214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uild="p"/>
      <p:bldP spid="25" grpId="0"/>
      <p:bldP spid="26" grpId="0" build="p"/>
      <p:bldP spid="27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38168</TotalTime>
  <Words>326</Words>
  <Application>Microsoft Macintosh PowerPoint</Application>
  <PresentationFormat>On-screen Show (16:10)</PresentationFormat>
  <Paragraphs>41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Calibri</vt:lpstr>
      <vt:lpstr>Cambria</vt:lpstr>
      <vt:lpstr>Comic Sans MS</vt:lpstr>
      <vt:lpstr>Iowan Old Style Black</vt:lpstr>
      <vt:lpstr>Times New Roman</vt:lpstr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368</cp:revision>
  <cp:lastPrinted>2016-11-11T00:51:47Z</cp:lastPrinted>
  <dcterms:created xsi:type="dcterms:W3CDTF">2016-11-04T06:28:01Z</dcterms:created>
  <dcterms:modified xsi:type="dcterms:W3CDTF">2016-11-11T01:04:00Z</dcterms:modified>
</cp:coreProperties>
</file>